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91" r:id="rId4"/>
    <p:sldId id="282" r:id="rId5"/>
    <p:sldId id="283" r:id="rId6"/>
    <p:sldId id="298" r:id="rId7"/>
    <p:sldId id="292" r:id="rId8"/>
    <p:sldId id="293" r:id="rId9"/>
    <p:sldId id="299" r:id="rId10"/>
    <p:sldId id="302" r:id="rId11"/>
    <p:sldId id="296" r:id="rId12"/>
    <p:sldId id="297" r:id="rId13"/>
    <p:sldId id="300" r:id="rId14"/>
    <p:sldId id="301" r:id="rId15"/>
    <p:sldId id="281" r:id="rId16"/>
  </p:sldIdLst>
  <p:sldSz cx="9144000" cy="5143500" type="screen16x9"/>
  <p:notesSz cx="6858000" cy="9144000"/>
  <p:embeddedFontLst>
    <p:embeddedFont>
      <p:font typeface="Nanum Gothic" panose="020B0600000101010101" charset="-127"/>
      <p:regular r:id="rId18"/>
      <p:bold r:id="rId19"/>
    </p:embeddedFont>
    <p:embeddedFont>
      <p:font typeface="NanumGothic ExtraBold" panose="020B0600000101010101" charset="-127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FC176-8AFB-45FF-9CB9-4331A9EECE86}">
  <a:tblStyle styleId="{21EFC176-8AFB-45FF-9CB9-4331A9EECE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C40932E-0813-4FBF-BD20-A17147DF098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85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fe80faceb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5fe80faceb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579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fe80faceb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5fe80faceb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36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fe80faceb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5fe80faceb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18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fe80faceb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5fe80faceb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123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fe80faceb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5fe80faceb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203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5fe80faceb_4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5fe80faceb_4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fe80faceb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5fe80faceb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fe80faceb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5fe80faceb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021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fe80faceb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5fe80faceb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951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fe80faceb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5fe80faceb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111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fe80faceb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5fe80faceb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42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fe80faceb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5fe80faceb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514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fe80faceb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5fe80faceb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313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fe80faceb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5fe80faceb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64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45993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12733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Risk-Free LP Staking System</a:t>
            </a:r>
            <a:endParaRPr sz="4000" dirty="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5919132" y="3901051"/>
            <a:ext cx="3635004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ko-KR" altLang="en-US" sz="1000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소프트웨어융합학과 </a:t>
            </a:r>
            <a:r>
              <a:rPr lang="en-US" altLang="ko-KR" sz="1000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2021105684 </a:t>
            </a:r>
            <a:r>
              <a:rPr lang="ko-KR" altLang="en-US" sz="1000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김성우</a:t>
            </a:r>
            <a:endParaRPr lang="en-US" altLang="ko-KR" sz="1000" dirty="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000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소프트웨어융합학과 </a:t>
            </a:r>
            <a:r>
              <a:rPr lang="en-US" altLang="ko-KR" sz="1000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2021105737 </a:t>
            </a:r>
            <a:r>
              <a:rPr lang="ko" altLang="ko-KR" sz="1000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허건호</a:t>
            </a:r>
            <a:endParaRPr lang="en-US" altLang="ko" sz="1000" b="1" dirty="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indent="0"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</a:pPr>
            <a:endParaRPr lang="en-US" altLang="ko" sz="1500" b="1" dirty="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0" y="4554925"/>
            <a:ext cx="9144000" cy="59100"/>
          </a:xfrm>
          <a:prstGeom prst="rect">
            <a:avLst/>
          </a:prstGeom>
          <a:solidFill>
            <a:srgbClr val="9D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0425" y="4693651"/>
            <a:ext cx="530060" cy="3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1259075" y="181650"/>
            <a:ext cx="76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2520" b="1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Development Process</a:t>
            </a:r>
            <a:endParaRPr sz="2520" b="1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0" y="880675"/>
            <a:ext cx="9144000" cy="59100"/>
          </a:xfrm>
          <a:prstGeom prst="rect">
            <a:avLst/>
          </a:prstGeom>
          <a:solidFill>
            <a:srgbClr val="9D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50" y="181650"/>
            <a:ext cx="769854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FE68B7-F98D-F9DC-A42C-DBF8781DCC62}"/>
              </a:ext>
            </a:extLst>
          </p:cNvPr>
          <p:cNvSpPr txBox="1"/>
          <p:nvPr/>
        </p:nvSpPr>
        <p:spPr>
          <a:xfrm>
            <a:off x="312644" y="1117650"/>
            <a:ext cx="8518712" cy="4792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● 역대 차트 데이터 분석을 토대로</a:t>
            </a:r>
            <a:r>
              <a:rPr lang="en-US" altLang="ko-KR" dirty="0"/>
              <a:t> </a:t>
            </a:r>
            <a:r>
              <a:rPr lang="ko-KR" altLang="en-US" dirty="0"/>
              <a:t>다음 가격 변동을 예측하고</a:t>
            </a:r>
            <a:r>
              <a:rPr lang="en-US" altLang="ko-KR" dirty="0"/>
              <a:t>,</a:t>
            </a:r>
            <a:r>
              <a:rPr lang="ko-KR" altLang="en-US" dirty="0"/>
              <a:t> 변동 폭과 반비례하여 거래 주기를 산정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- SVM(Support Vector Machine) </a:t>
            </a:r>
            <a:r>
              <a:rPr lang="ko-KR" altLang="en-US" dirty="0"/>
              <a:t>모델을 활용하여 기계학습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※ </a:t>
            </a:r>
            <a:r>
              <a:rPr lang="ko-KR" altLang="en-US" dirty="0"/>
              <a:t>반비례하는 이유</a:t>
            </a:r>
            <a:r>
              <a:rPr lang="en-US" altLang="ko-KR" dirty="0"/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가격 변동 폭이 크면 거래가 활발하다는 뜻</a:t>
            </a:r>
            <a:r>
              <a:rPr lang="en-US" altLang="ko-KR" dirty="0"/>
              <a:t>, </a:t>
            </a:r>
            <a:r>
              <a:rPr lang="ko-KR" altLang="en-US" dirty="0"/>
              <a:t>즉 우리도 더 빠르게 거래해서 개수를 맞춰주어야 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따라서 거래 주기가 짧아져야 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378A433-353D-F1B7-F239-091D0287D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1" y="2138084"/>
            <a:ext cx="3473867" cy="162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76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1259075" y="181650"/>
            <a:ext cx="76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2520" b="1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Development Process</a:t>
            </a:r>
            <a:endParaRPr sz="2520" b="1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0" y="880675"/>
            <a:ext cx="9144000" cy="59100"/>
          </a:xfrm>
          <a:prstGeom prst="rect">
            <a:avLst/>
          </a:prstGeom>
          <a:solidFill>
            <a:srgbClr val="9D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50" y="181650"/>
            <a:ext cx="769854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FE68B7-F98D-F9DC-A42C-DBF8781DCC62}"/>
              </a:ext>
            </a:extLst>
          </p:cNvPr>
          <p:cNvSpPr txBox="1"/>
          <p:nvPr/>
        </p:nvSpPr>
        <p:spPr>
          <a:xfrm>
            <a:off x="309282" y="1219907"/>
            <a:ext cx="8518712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● 거래 시</a:t>
            </a:r>
            <a:r>
              <a:rPr lang="en-US" altLang="ko-KR" dirty="0"/>
              <a:t>,</a:t>
            </a:r>
            <a:r>
              <a:rPr lang="ko-KR" altLang="en-US" dirty="0"/>
              <a:t> 파일에 거래 시간 및 암호 화폐의 개수</a:t>
            </a:r>
            <a:r>
              <a:rPr lang="en-US" altLang="ko-KR" dirty="0"/>
              <a:t>, </a:t>
            </a:r>
            <a:r>
              <a:rPr lang="ko-KR" altLang="en-US" dirty="0"/>
              <a:t>총 자산을 기록 후 </a:t>
            </a:r>
            <a:r>
              <a:rPr lang="en-US" altLang="ko-KR" dirty="0"/>
              <a:t>LINE</a:t>
            </a:r>
            <a:r>
              <a:rPr lang="ko-KR" altLang="en-US" dirty="0"/>
              <a:t>으로 공지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293BC75-AFEF-3C43-CA53-D417964F9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44" y="1964593"/>
            <a:ext cx="2823513" cy="2596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B4865DF-6CEF-4D69-D1E6-C46FB19C0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747" y="1964593"/>
            <a:ext cx="2320533" cy="299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55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1259075" y="181650"/>
            <a:ext cx="76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2520" b="1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Development Process</a:t>
            </a:r>
            <a:endParaRPr sz="2520" b="1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0" y="880675"/>
            <a:ext cx="9144000" cy="59100"/>
          </a:xfrm>
          <a:prstGeom prst="rect">
            <a:avLst/>
          </a:prstGeom>
          <a:solidFill>
            <a:srgbClr val="9D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50" y="181650"/>
            <a:ext cx="769854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A7C3C2-6BB5-7C01-B9F6-D35D742122B5}"/>
              </a:ext>
            </a:extLst>
          </p:cNvPr>
          <p:cNvSpPr txBox="1"/>
          <p:nvPr/>
        </p:nvSpPr>
        <p:spPr>
          <a:xfrm>
            <a:off x="309282" y="1219907"/>
            <a:ext cx="8518712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● 매일 자정</a:t>
            </a:r>
            <a:r>
              <a:rPr lang="en-US" altLang="ko-KR" dirty="0"/>
              <a:t>,</a:t>
            </a:r>
            <a:r>
              <a:rPr lang="ko-KR" altLang="en-US" dirty="0"/>
              <a:t> 그 날의 총 자산의 평균</a:t>
            </a:r>
            <a:r>
              <a:rPr lang="en-US" altLang="ko-KR" dirty="0"/>
              <a:t>, </a:t>
            </a:r>
            <a:r>
              <a:rPr lang="ko-KR" altLang="en-US" dirty="0"/>
              <a:t>누적 수익을 파일에 저장 후 </a:t>
            </a:r>
            <a:r>
              <a:rPr lang="en-US" altLang="ko-KR" dirty="0"/>
              <a:t>LINE</a:t>
            </a:r>
            <a:r>
              <a:rPr lang="ko-KR" altLang="en-US" dirty="0"/>
              <a:t>으로 공지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145570E-AC69-C3A9-F2F2-E3C200FA6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34" y="3466771"/>
            <a:ext cx="3216401" cy="1403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BD66C96-FEE6-12CB-F9F0-A80B864FD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33" y="1886902"/>
            <a:ext cx="3216401" cy="13696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F074BDBB-9FE1-1A15-468A-DF4A44D28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6198" y="3530059"/>
            <a:ext cx="2764020" cy="1365473"/>
          </a:xfrm>
          <a:prstGeom prst="rect">
            <a:avLst/>
          </a:prstGeom>
        </p:spPr>
      </p:pic>
      <p:pic>
        <p:nvPicPr>
          <p:cNvPr id="10" name="그림 9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7CFE1D63-B0BC-C095-94FB-3C9E8B832D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6197" y="1861845"/>
            <a:ext cx="2764021" cy="141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91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1259075" y="181650"/>
            <a:ext cx="76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20" b="1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Exception</a:t>
            </a:r>
            <a:endParaRPr sz="2520" b="1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0" y="880675"/>
            <a:ext cx="9144000" cy="59100"/>
          </a:xfrm>
          <a:prstGeom prst="rect">
            <a:avLst/>
          </a:prstGeom>
          <a:solidFill>
            <a:srgbClr val="9D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50" y="181650"/>
            <a:ext cx="769854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A7C3C2-6BB5-7C01-B9F6-D35D742122B5}"/>
              </a:ext>
            </a:extLst>
          </p:cNvPr>
          <p:cNvSpPr txBox="1"/>
          <p:nvPr/>
        </p:nvSpPr>
        <p:spPr>
          <a:xfrm>
            <a:off x="309282" y="1219907"/>
            <a:ext cx="8518712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● 서버 시간 불일치</a:t>
            </a:r>
            <a:r>
              <a:rPr lang="en-US" altLang="ko-KR" dirty="0"/>
              <a:t> -&gt; </a:t>
            </a:r>
            <a:r>
              <a:rPr lang="ko-KR" altLang="en-US" dirty="0"/>
              <a:t>윈도우 서버 동기화 주기 설정을 통해 해결 </a:t>
            </a:r>
            <a:r>
              <a:rPr lang="en-US" altLang="ko-KR" dirty="0"/>
              <a:t>(1</a:t>
            </a:r>
            <a:r>
              <a:rPr lang="ko-KR" altLang="en-US" dirty="0"/>
              <a:t>일 </a:t>
            </a:r>
            <a:r>
              <a:rPr lang="en-US" altLang="ko-KR" dirty="0"/>
              <a:t>= 86400)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6A1B66-1FEE-D4ED-C704-88605973B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420" y="1892431"/>
            <a:ext cx="3620023" cy="30564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96774A2-DCB2-D9A8-B634-69A27106A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77" y="1892431"/>
            <a:ext cx="3222230" cy="12338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5281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1259075" y="181650"/>
            <a:ext cx="76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20" b="1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Flow Chart</a:t>
            </a:r>
            <a:endParaRPr sz="2520" b="1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0" y="880675"/>
            <a:ext cx="9144000" cy="59100"/>
          </a:xfrm>
          <a:prstGeom prst="rect">
            <a:avLst/>
          </a:prstGeom>
          <a:solidFill>
            <a:srgbClr val="9D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50" y="181650"/>
            <a:ext cx="769854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A7C3C2-6BB5-7C01-B9F6-D35D742122B5}"/>
              </a:ext>
            </a:extLst>
          </p:cNvPr>
          <p:cNvSpPr txBox="1"/>
          <p:nvPr/>
        </p:nvSpPr>
        <p:spPr>
          <a:xfrm>
            <a:off x="309282" y="1219907"/>
            <a:ext cx="8518712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99D32A-7C96-0A99-94A7-F8C8AA5DC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021" y="939606"/>
            <a:ext cx="3065234" cy="420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50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 txBox="1">
            <a:spLocks noGrp="1"/>
          </p:cNvSpPr>
          <p:nvPr>
            <p:ph type="body" idx="1"/>
          </p:nvPr>
        </p:nvSpPr>
        <p:spPr>
          <a:xfrm>
            <a:off x="311700" y="2479050"/>
            <a:ext cx="85206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" sz="3400" b="1" dirty="0">
                <a:latin typeface="Nanum Gothic"/>
                <a:ea typeface="Nanum Gothic"/>
                <a:cs typeface="Nanum Gothic"/>
                <a:sym typeface="Nanum Gothic"/>
              </a:rPr>
              <a:t>Thank You</a:t>
            </a:r>
            <a:endParaRPr sz="34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9" name="Google Shape;409;p38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8"/>
          <p:cNvSpPr/>
          <p:nvPr/>
        </p:nvSpPr>
        <p:spPr>
          <a:xfrm>
            <a:off x="0" y="880675"/>
            <a:ext cx="9144000" cy="59100"/>
          </a:xfrm>
          <a:prstGeom prst="rect">
            <a:avLst/>
          </a:prstGeom>
          <a:solidFill>
            <a:srgbClr val="9D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1" name="Google Shape;4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50" y="181650"/>
            <a:ext cx="769854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1259075" y="181650"/>
            <a:ext cx="76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20" b="1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What is LP Staking?</a:t>
            </a:r>
            <a:endParaRPr sz="2520" b="1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0" y="880675"/>
            <a:ext cx="9144000" cy="59100"/>
          </a:xfrm>
          <a:prstGeom prst="rect">
            <a:avLst/>
          </a:prstGeom>
          <a:solidFill>
            <a:srgbClr val="9D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50" y="181650"/>
            <a:ext cx="769854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94DB1E0-3A05-4836-ADFB-14CE60CAC27A}"/>
              </a:ext>
            </a:extLst>
          </p:cNvPr>
          <p:cNvSpPr txBox="1"/>
          <p:nvPr/>
        </p:nvSpPr>
        <p:spPr>
          <a:xfrm>
            <a:off x="420219" y="1270775"/>
            <a:ext cx="8518712" cy="3499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● </a:t>
            </a:r>
            <a:r>
              <a:rPr lang="en-US" altLang="ko-KR" dirty="0"/>
              <a:t>LP(Liquidity Pool)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사용자가 중앙의 권한없이 암호 화폐 사이의 이동이 가능하도록 하는 스마트 계약에 의해</a:t>
            </a:r>
            <a:r>
              <a:rPr lang="en-US" altLang="ko-KR" dirty="0"/>
              <a:t> </a:t>
            </a:r>
            <a:r>
              <a:rPr lang="ko-KR" altLang="en-US" dirty="0"/>
              <a:t>관리되는 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※ </a:t>
            </a:r>
            <a:r>
              <a:rPr lang="ko-KR" altLang="en-US" dirty="0"/>
              <a:t>본래 암호 화폐 사이의 이동은 꽤나 번거롭습니다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● </a:t>
            </a:r>
            <a:r>
              <a:rPr lang="en-US" altLang="ko-KR" dirty="0"/>
              <a:t>LP</a:t>
            </a:r>
            <a:r>
              <a:rPr lang="ko-KR" altLang="en-US" dirty="0"/>
              <a:t> </a:t>
            </a:r>
            <a:r>
              <a:rPr lang="en-US" altLang="ko-KR" dirty="0"/>
              <a:t>Staking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Token </a:t>
            </a:r>
            <a:r>
              <a:rPr lang="ko-KR" altLang="en-US" dirty="0"/>
              <a:t>보유자가 시장에 유동성</a:t>
            </a:r>
            <a:r>
              <a:rPr lang="en-US" altLang="ko-KR" dirty="0"/>
              <a:t>(Liquidity)</a:t>
            </a:r>
            <a:r>
              <a:rPr lang="ko-KR" altLang="en-US" dirty="0"/>
              <a:t>을 제공하도록 장려하는 방법</a:t>
            </a: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● 흐름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1. Token</a:t>
            </a:r>
            <a:r>
              <a:rPr lang="ko-KR" altLang="en-US" dirty="0"/>
              <a:t> 보유자가 유동성</a:t>
            </a:r>
            <a:r>
              <a:rPr lang="en-US" altLang="ko-KR" dirty="0"/>
              <a:t>(Liquidity)</a:t>
            </a:r>
            <a:r>
              <a:rPr lang="ko-KR" altLang="en-US" dirty="0"/>
              <a:t>을 제공하면 그 대가로 </a:t>
            </a:r>
            <a:r>
              <a:rPr lang="en-US" altLang="ko-KR" dirty="0"/>
              <a:t>LP Token</a:t>
            </a:r>
            <a:r>
              <a:rPr lang="ko-KR" altLang="en-US" dirty="0"/>
              <a:t>을 받습니다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2. LP Staking</a:t>
            </a:r>
            <a:r>
              <a:rPr lang="ko-KR" altLang="en-US" dirty="0"/>
              <a:t>을 통해 유동성</a:t>
            </a:r>
            <a:r>
              <a:rPr lang="en-US" altLang="ko-KR" dirty="0"/>
              <a:t>(Liquidity)</a:t>
            </a:r>
            <a:r>
              <a:rPr lang="ko-KR" altLang="en-US" dirty="0"/>
              <a:t> 공급자는 </a:t>
            </a:r>
            <a:r>
              <a:rPr lang="en-US" altLang="ko-KR" dirty="0"/>
              <a:t>LP Token</a:t>
            </a:r>
            <a:r>
              <a:rPr lang="ko-KR" altLang="en-US" dirty="0"/>
              <a:t>을 </a:t>
            </a:r>
            <a:r>
              <a:rPr lang="en-US" altLang="ko-KR" dirty="0"/>
              <a:t>Staking</a:t>
            </a:r>
            <a:r>
              <a:rPr lang="ko-KR" altLang="en-US" dirty="0"/>
              <a:t>하고</a:t>
            </a:r>
            <a:r>
              <a:rPr lang="en-US" altLang="ko-KR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3. Token </a:t>
            </a:r>
            <a:r>
              <a:rPr lang="ko-KR" altLang="en-US" dirty="0"/>
              <a:t>보유자가 위험을 완화하고 이익을 높일 수 있도록 보상으로 </a:t>
            </a:r>
            <a:r>
              <a:rPr lang="en-US" altLang="ko-KR" dirty="0"/>
              <a:t>‘</a:t>
            </a:r>
            <a:r>
              <a:rPr lang="ko-KR" altLang="en-US" b="1" dirty="0">
                <a:solidFill>
                  <a:srgbClr val="FF0000"/>
                </a:solidFill>
              </a:rPr>
              <a:t>이자</a:t>
            </a:r>
            <a:r>
              <a:rPr lang="en-US" altLang="ko-KR" dirty="0"/>
              <a:t>’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받을 수 있습니다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1259075" y="181650"/>
            <a:ext cx="76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20" b="1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Example</a:t>
            </a:r>
            <a:endParaRPr sz="2520" b="1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0" y="880675"/>
            <a:ext cx="9144000" cy="59100"/>
          </a:xfrm>
          <a:prstGeom prst="rect">
            <a:avLst/>
          </a:prstGeom>
          <a:solidFill>
            <a:srgbClr val="9D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50" y="181650"/>
            <a:ext cx="769854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1044B3-4024-49FF-B3E6-FAA8262C7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0" y="1426800"/>
            <a:ext cx="4474815" cy="322352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A208C8-7162-4157-97E7-7FA9BD009A31}"/>
              </a:ext>
            </a:extLst>
          </p:cNvPr>
          <p:cNvSpPr txBox="1"/>
          <p:nvPr/>
        </p:nvSpPr>
        <p:spPr>
          <a:xfrm>
            <a:off x="5045805" y="1733333"/>
            <a:ext cx="4255994" cy="261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그림과 같이 여러 개의 </a:t>
            </a:r>
            <a:r>
              <a:rPr lang="en-US" altLang="ko-KR" dirty="0"/>
              <a:t>Pool </a:t>
            </a:r>
            <a:r>
              <a:rPr lang="ko-KR" altLang="en-US" dirty="0"/>
              <a:t>중에</a:t>
            </a:r>
            <a:r>
              <a:rPr lang="en-US" altLang="ko-KR" dirty="0"/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하나를 선택했다고 합시다</a:t>
            </a:r>
            <a:r>
              <a:rPr lang="en-US" altLang="ko-KR" dirty="0"/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해당 </a:t>
            </a:r>
            <a:r>
              <a:rPr lang="en-US" altLang="ko-KR" dirty="0"/>
              <a:t>Pool</a:t>
            </a:r>
            <a:r>
              <a:rPr lang="ko-KR" altLang="en-US" dirty="0"/>
              <a:t>에 </a:t>
            </a:r>
            <a:r>
              <a:rPr lang="ko-KR" altLang="en-US" b="1" dirty="0">
                <a:solidFill>
                  <a:srgbClr val="FF0000"/>
                </a:solidFill>
              </a:rPr>
              <a:t>돈을 넣으면</a:t>
            </a:r>
            <a:r>
              <a:rPr lang="en-US" altLang="ko-KR" b="1" dirty="0">
                <a:solidFill>
                  <a:srgbClr val="FF0000"/>
                </a:solidFill>
              </a:rPr>
              <a:t>(= </a:t>
            </a:r>
            <a:r>
              <a:rPr lang="ko-KR" altLang="en-US" b="1" dirty="0">
                <a:solidFill>
                  <a:srgbClr val="FF0000"/>
                </a:solidFill>
              </a:rPr>
              <a:t>유동성을 제공하면</a:t>
            </a:r>
            <a:r>
              <a:rPr lang="en-US" altLang="ko-KR" b="1" dirty="0">
                <a:solidFill>
                  <a:srgbClr val="FF0000"/>
                </a:solidFill>
              </a:rPr>
              <a:t>) 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그에 대한 보상으로 </a:t>
            </a:r>
            <a:r>
              <a:rPr lang="en-US" altLang="ko-KR" dirty="0"/>
              <a:t>LP Token</a:t>
            </a:r>
            <a:r>
              <a:rPr lang="ko-KR" altLang="en-US" dirty="0"/>
              <a:t>을 받습니다</a:t>
            </a:r>
            <a:r>
              <a:rPr lang="en-US" altLang="ko-KR" dirty="0"/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받은 </a:t>
            </a:r>
            <a:r>
              <a:rPr lang="en-US" altLang="ko-KR" dirty="0"/>
              <a:t>LP Token</a:t>
            </a:r>
            <a:r>
              <a:rPr lang="ko-KR" altLang="en-US" dirty="0"/>
              <a:t>을 </a:t>
            </a:r>
            <a:r>
              <a:rPr lang="en-US" altLang="ko-KR" dirty="0"/>
              <a:t>Staking </a:t>
            </a:r>
            <a:r>
              <a:rPr lang="ko-KR" altLang="en-US" dirty="0"/>
              <a:t>하면</a:t>
            </a:r>
            <a:r>
              <a:rPr lang="en-US" altLang="ko-KR" dirty="0"/>
              <a:t>, 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이에 대한 </a:t>
            </a:r>
            <a:r>
              <a:rPr lang="ko-KR" altLang="en-US" b="1" dirty="0">
                <a:solidFill>
                  <a:srgbClr val="FF0000"/>
                </a:solidFill>
              </a:rPr>
              <a:t>이자</a:t>
            </a:r>
            <a:r>
              <a:rPr lang="en-US" altLang="ko-KR" b="1" dirty="0">
                <a:solidFill>
                  <a:srgbClr val="FF0000"/>
                </a:solidFill>
              </a:rPr>
              <a:t>(APR)</a:t>
            </a:r>
            <a:r>
              <a:rPr lang="ko-KR" altLang="en-US" dirty="0"/>
              <a:t>를 받는 구조입니다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542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1259075" y="181650"/>
            <a:ext cx="76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20" b="1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Initial Thoughts </a:t>
            </a:r>
            <a:endParaRPr sz="2520" b="1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0" y="880675"/>
            <a:ext cx="9144000" cy="59100"/>
          </a:xfrm>
          <a:prstGeom prst="rect">
            <a:avLst/>
          </a:prstGeom>
          <a:solidFill>
            <a:srgbClr val="9D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50" y="181650"/>
            <a:ext cx="769854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AF0CB0-BCB6-4053-B114-F675F47E8425}"/>
              </a:ext>
            </a:extLst>
          </p:cNvPr>
          <p:cNvSpPr txBox="1"/>
          <p:nvPr/>
        </p:nvSpPr>
        <p:spPr>
          <a:xfrm>
            <a:off x="312644" y="1117650"/>
            <a:ext cx="85187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Token</a:t>
            </a:r>
            <a:r>
              <a:rPr lang="ko-KR" altLang="en-US" sz="1200" dirty="0"/>
              <a:t>에 속한 암호 화폐</a:t>
            </a:r>
            <a:r>
              <a:rPr lang="en-US" altLang="ko-KR" sz="1200" dirty="0"/>
              <a:t>(Crypto Currency)</a:t>
            </a:r>
            <a:r>
              <a:rPr lang="ko-KR" altLang="en-US" sz="1200" dirty="0"/>
              <a:t>의 가격이 하락한다면</a:t>
            </a:r>
            <a:r>
              <a:rPr lang="en-US" altLang="ko-KR" sz="1200" dirty="0"/>
              <a:t>, </a:t>
            </a:r>
            <a:r>
              <a:rPr lang="ko-KR" altLang="en-US" sz="1200" dirty="0"/>
              <a:t>결국 </a:t>
            </a:r>
            <a:r>
              <a:rPr lang="en-US" altLang="ko-KR" sz="1200" dirty="0"/>
              <a:t>Pool</a:t>
            </a:r>
            <a:r>
              <a:rPr lang="ko-KR" altLang="en-US" sz="1200" dirty="0"/>
              <a:t>에 들어간 총 자산이 감소하기 때문에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받을 수 있는 </a:t>
            </a:r>
            <a:r>
              <a:rPr lang="en-US" altLang="ko-KR" sz="1200" dirty="0"/>
              <a:t>LP Token</a:t>
            </a:r>
            <a:r>
              <a:rPr lang="ko-KR" altLang="en-US" sz="1200" dirty="0"/>
              <a:t>도 감소합니다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이는 받는 </a:t>
            </a:r>
            <a:r>
              <a:rPr lang="en-US" altLang="ko-KR" sz="1200" dirty="0"/>
              <a:t>‘</a:t>
            </a:r>
            <a:r>
              <a:rPr lang="ko-KR" altLang="en-US" sz="1200" b="1" dirty="0">
                <a:solidFill>
                  <a:srgbClr val="FF0000"/>
                </a:solidFill>
              </a:rPr>
              <a:t>이자</a:t>
            </a:r>
            <a:r>
              <a:rPr lang="en-US" altLang="ko-KR" sz="1200" b="1" dirty="0">
                <a:solidFill>
                  <a:srgbClr val="FF0000"/>
                </a:solidFill>
              </a:rPr>
              <a:t>’</a:t>
            </a:r>
            <a:r>
              <a:rPr lang="ko-KR" altLang="en-US" sz="1200" dirty="0"/>
              <a:t>의 감소로 이어집니다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암호 화폐의 가격 변동에 의한 손익을 </a:t>
            </a:r>
            <a:r>
              <a:rPr lang="en-US" altLang="ko-KR" sz="1200" dirty="0"/>
              <a:t>0</a:t>
            </a:r>
            <a:r>
              <a:rPr lang="ko-KR" altLang="en-US" sz="1200" dirty="0"/>
              <a:t>에 수렴하게 할 수 있다면</a:t>
            </a:r>
            <a:r>
              <a:rPr lang="en-US" altLang="ko-KR" sz="1200" dirty="0"/>
              <a:t>, </a:t>
            </a:r>
            <a:r>
              <a:rPr lang="ko-KR" altLang="en-US" sz="1200" dirty="0"/>
              <a:t>위험 부담 없이 </a:t>
            </a:r>
            <a:r>
              <a:rPr lang="en-US" altLang="ko-KR" sz="1200" dirty="0"/>
              <a:t>‘</a:t>
            </a:r>
            <a:r>
              <a:rPr lang="ko-KR" altLang="en-US" sz="1200" b="1" dirty="0">
                <a:solidFill>
                  <a:srgbClr val="FF0000"/>
                </a:solidFill>
              </a:rPr>
              <a:t>이자</a:t>
            </a:r>
            <a:r>
              <a:rPr lang="en-US" altLang="ko-KR" sz="1200" dirty="0"/>
              <a:t>’</a:t>
            </a:r>
            <a:r>
              <a:rPr lang="ko-KR" altLang="en-US" sz="1200" dirty="0"/>
              <a:t>만을 받을 수 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Binance</a:t>
            </a:r>
            <a:r>
              <a:rPr lang="ko-KR" altLang="en-US" sz="1200" dirty="0"/>
              <a:t> 선물 거래의 </a:t>
            </a:r>
            <a:r>
              <a:rPr lang="en-US" altLang="ko-KR" sz="1200" dirty="0"/>
              <a:t>Short(</a:t>
            </a:r>
            <a:r>
              <a:rPr lang="ko-KR" altLang="en-US" sz="1200" dirty="0"/>
              <a:t>공매도</a:t>
            </a:r>
            <a:r>
              <a:rPr lang="en-US" altLang="ko-KR" sz="1200" dirty="0"/>
              <a:t>) </a:t>
            </a:r>
            <a:r>
              <a:rPr lang="ko-KR" altLang="en-US" sz="1200" dirty="0"/>
              <a:t>기능을 활용</a:t>
            </a:r>
            <a:endParaRPr lang="en-US" altLang="ko-KR" sz="1200" dirty="0"/>
          </a:p>
          <a:p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※ </a:t>
            </a:r>
            <a:r>
              <a:rPr lang="ko-KR" altLang="en-US" sz="1200" dirty="0"/>
              <a:t>본인이 매수한 암호 화폐의 가격이 상승하면 이득을 보는 것이 일반적입니다</a:t>
            </a:r>
            <a:r>
              <a:rPr lang="en-US" altLang="ko-KR" sz="1200" dirty="0"/>
              <a:t>.  </a:t>
            </a:r>
            <a:r>
              <a:rPr lang="ko-KR" altLang="en-US" sz="1200" dirty="0"/>
              <a:t>하지만 </a:t>
            </a:r>
            <a:r>
              <a:rPr lang="en-US" altLang="ko-KR" sz="1200" dirty="0" err="1"/>
              <a:t>Binance</a:t>
            </a:r>
            <a:r>
              <a:rPr lang="ko-KR" altLang="en-US" sz="1200" dirty="0"/>
              <a:t>는 선물 거래가 가능합니다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따라서 두 가지 방식으로 이득을 볼 수 있습니다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/>
              <a:t>자신의 포지션이 </a:t>
            </a:r>
            <a:r>
              <a:rPr lang="en-US" altLang="ko-KR" sz="1200" dirty="0"/>
              <a:t>Long(</a:t>
            </a:r>
            <a:r>
              <a:rPr lang="ko-KR" altLang="en-US" sz="1200" dirty="0" err="1"/>
              <a:t>공매수</a:t>
            </a:r>
            <a:r>
              <a:rPr lang="en-US" altLang="ko-KR" sz="1200" dirty="0"/>
              <a:t>)</a:t>
            </a:r>
            <a:r>
              <a:rPr lang="ko-KR" altLang="en-US" sz="1200" dirty="0"/>
              <a:t>이라면 암호 화폐의 가격이 상승하면 이득이 됩니다</a:t>
            </a:r>
            <a:r>
              <a:rPr lang="en-US" altLang="ko-KR" sz="12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/>
              <a:t>자신의 포지션이 </a:t>
            </a:r>
            <a:r>
              <a:rPr lang="en-US" altLang="ko-KR" sz="1200" dirty="0"/>
              <a:t>Short(</a:t>
            </a:r>
            <a:r>
              <a:rPr lang="ko-KR" altLang="en-US" sz="1200" dirty="0"/>
              <a:t>공매도</a:t>
            </a:r>
            <a:r>
              <a:rPr lang="en-US" altLang="ko-KR" sz="1200" dirty="0"/>
              <a:t>)</a:t>
            </a:r>
            <a:r>
              <a:rPr lang="ko-KR" altLang="en-US" sz="1200" dirty="0"/>
              <a:t>이라면 암호 화폐의</a:t>
            </a:r>
            <a:r>
              <a:rPr lang="en-US" altLang="ko-KR" sz="1200" dirty="0"/>
              <a:t> </a:t>
            </a:r>
            <a:r>
              <a:rPr lang="ko-KR" altLang="en-US" sz="1200" dirty="0"/>
              <a:t>가격이 하락하면 이득이 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2</a:t>
            </a:r>
            <a:r>
              <a:rPr lang="ko-KR" altLang="en-US" sz="1200" dirty="0"/>
              <a:t>번</a:t>
            </a:r>
            <a:r>
              <a:rPr lang="en-US" altLang="ko-KR" sz="1200" dirty="0"/>
              <a:t>, </a:t>
            </a:r>
            <a:r>
              <a:rPr lang="ko-KR" altLang="en-US" sz="1200" dirty="0"/>
              <a:t>즉 </a:t>
            </a:r>
            <a:r>
              <a:rPr lang="en-US" altLang="ko-KR" sz="1200" dirty="0"/>
              <a:t>Short(</a:t>
            </a:r>
            <a:r>
              <a:rPr lang="ko-KR" altLang="en-US" sz="1200" dirty="0"/>
              <a:t>공매도</a:t>
            </a:r>
            <a:r>
              <a:rPr lang="en-US" altLang="ko-KR" sz="1200" dirty="0"/>
              <a:t>) </a:t>
            </a:r>
            <a:r>
              <a:rPr lang="ko-KR" altLang="en-US" sz="1200" dirty="0"/>
              <a:t>기능을 활용하여</a:t>
            </a:r>
            <a:r>
              <a:rPr lang="en-US" altLang="ko-KR" sz="1200" dirty="0"/>
              <a:t>, Token</a:t>
            </a:r>
            <a:r>
              <a:rPr lang="ko-KR" altLang="en-US" sz="1200" dirty="0"/>
              <a:t>에 속한 암호 화폐를 공매도 한다면</a:t>
            </a:r>
            <a:r>
              <a:rPr lang="en-US" altLang="ko-KR" sz="1200" dirty="0"/>
              <a:t> Token </a:t>
            </a:r>
            <a:r>
              <a:rPr lang="ko-KR" altLang="en-US" sz="1200" dirty="0"/>
              <a:t>측에서 암호 화폐의 가격 하락으로 인한 손해만큼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Binance</a:t>
            </a:r>
            <a:r>
              <a:rPr lang="en-US" altLang="ko-KR" sz="1200" dirty="0"/>
              <a:t> </a:t>
            </a:r>
            <a:r>
              <a:rPr lang="ko-KR" altLang="en-US" sz="1200" dirty="0"/>
              <a:t>측에서 이득을 얻습니다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일정한 주기로 </a:t>
            </a:r>
            <a:r>
              <a:rPr lang="en-US" altLang="ko-KR" sz="1200" dirty="0" err="1"/>
              <a:t>Binance</a:t>
            </a:r>
            <a:r>
              <a:rPr lang="en-US" altLang="ko-KR" sz="1200" dirty="0"/>
              <a:t> </a:t>
            </a:r>
            <a:r>
              <a:rPr lang="ko-KR" altLang="en-US" sz="1200" dirty="0"/>
              <a:t>측에서 취한 이득을 </a:t>
            </a:r>
            <a:r>
              <a:rPr lang="en-US" altLang="ko-KR" sz="1200" dirty="0"/>
              <a:t>Token </a:t>
            </a:r>
            <a:r>
              <a:rPr lang="ko-KR" altLang="en-US" sz="1200" dirty="0"/>
              <a:t>측으로 다시 송금해준다면 암호 화폐의 가격 변동에 의한 손익을 </a:t>
            </a:r>
            <a:r>
              <a:rPr lang="en-US" altLang="ko-KR" sz="1200" dirty="0"/>
              <a:t>0</a:t>
            </a:r>
            <a:r>
              <a:rPr lang="ko-KR" altLang="en-US" sz="1200" dirty="0"/>
              <a:t>에 수렴하게 할 수 있습니다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377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1259075" y="181650"/>
            <a:ext cx="76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20" b="1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Dev Problem &amp; Solution</a:t>
            </a:r>
            <a:endParaRPr sz="2520" b="1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0" y="880675"/>
            <a:ext cx="9144000" cy="59100"/>
          </a:xfrm>
          <a:prstGeom prst="rect">
            <a:avLst/>
          </a:prstGeom>
          <a:solidFill>
            <a:srgbClr val="9D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50" y="181650"/>
            <a:ext cx="769854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0B956-6E92-4688-ADA3-AC6D0A0919F0}"/>
              </a:ext>
            </a:extLst>
          </p:cNvPr>
          <p:cNvSpPr txBox="1"/>
          <p:nvPr/>
        </p:nvSpPr>
        <p:spPr>
          <a:xfrm>
            <a:off x="312644" y="1226631"/>
            <a:ext cx="85187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● </a:t>
            </a:r>
            <a:r>
              <a:rPr lang="en-US" altLang="ko-KR" dirty="0"/>
              <a:t>LP Staking</a:t>
            </a:r>
            <a:r>
              <a:rPr lang="ko-KR" altLang="en-US" dirty="0"/>
              <a:t>을 하는 사이트에서 따로 </a:t>
            </a:r>
            <a:r>
              <a:rPr lang="en-US" altLang="ko-KR" dirty="0"/>
              <a:t>API</a:t>
            </a:r>
            <a:r>
              <a:rPr lang="ko-KR" altLang="en-US" dirty="0"/>
              <a:t>를 제공하지 않습니다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Token</a:t>
            </a:r>
            <a:r>
              <a:rPr lang="ko-KR" altLang="en-US" dirty="0"/>
              <a:t>에 속한 암호 화폐 관련 정보를 해당 사이트에서 </a:t>
            </a:r>
            <a:r>
              <a:rPr lang="en-US" altLang="ko-KR" dirty="0"/>
              <a:t>Crawling </a:t>
            </a:r>
            <a:r>
              <a:rPr lang="ko-KR" altLang="en-US" dirty="0"/>
              <a:t>하면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● </a:t>
            </a:r>
            <a:r>
              <a:rPr lang="en-US" altLang="ko-KR" dirty="0" err="1"/>
              <a:t>BeautifulSoup</a:t>
            </a:r>
            <a:r>
              <a:rPr lang="ko-KR" altLang="en-US" dirty="0"/>
              <a:t>를 사용하면 실시간 </a:t>
            </a:r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en-US" altLang="ko-KR" dirty="0"/>
              <a:t>Crawling </a:t>
            </a:r>
            <a:r>
              <a:rPr lang="ko-KR" altLang="en-US" dirty="0"/>
              <a:t>할 수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Selenium</a:t>
            </a:r>
            <a:r>
              <a:rPr lang="ko-KR" altLang="en-US" dirty="0"/>
              <a:t>과 </a:t>
            </a:r>
            <a:r>
              <a:rPr lang="en-US" altLang="ko-KR" dirty="0"/>
              <a:t>Chrome Driver</a:t>
            </a:r>
            <a:r>
              <a:rPr lang="ko-KR" altLang="en-US" dirty="0"/>
              <a:t>를 사용하면 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C2E623-7331-4139-8D3C-FCE255AFD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40" y="2571762"/>
            <a:ext cx="4287176" cy="12627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2194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1259075" y="181650"/>
            <a:ext cx="76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520" b="1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Dev Problem &amp; Solution</a:t>
            </a:r>
            <a:endParaRPr sz="2520" b="1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0" y="880675"/>
            <a:ext cx="9144000" cy="59100"/>
          </a:xfrm>
          <a:prstGeom prst="rect">
            <a:avLst/>
          </a:prstGeom>
          <a:solidFill>
            <a:srgbClr val="9D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50" y="181650"/>
            <a:ext cx="769854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0B956-6E92-4688-ADA3-AC6D0A0919F0}"/>
              </a:ext>
            </a:extLst>
          </p:cNvPr>
          <p:cNvSpPr txBox="1"/>
          <p:nvPr/>
        </p:nvSpPr>
        <p:spPr>
          <a:xfrm>
            <a:off x="309282" y="1219907"/>
            <a:ext cx="8518712" cy="360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● </a:t>
            </a:r>
            <a:r>
              <a:rPr lang="en-US" altLang="ko-KR" dirty="0"/>
              <a:t>Selenium</a:t>
            </a:r>
            <a:r>
              <a:rPr lang="ko-KR" altLang="en-US" dirty="0"/>
              <a:t>과 </a:t>
            </a:r>
            <a:r>
              <a:rPr lang="en-US" altLang="ko-KR" dirty="0"/>
              <a:t>Chrome Driver</a:t>
            </a:r>
            <a:r>
              <a:rPr lang="ko-KR" altLang="en-US" dirty="0"/>
              <a:t>를 통해 </a:t>
            </a:r>
            <a:r>
              <a:rPr lang="en-US" altLang="ko-KR" dirty="0"/>
              <a:t>Crawling </a:t>
            </a:r>
            <a:r>
              <a:rPr lang="ko-KR" altLang="en-US" dirty="0"/>
              <a:t>을 할 시에</a:t>
            </a:r>
            <a:r>
              <a:rPr lang="en-US" altLang="ko-KR" dirty="0"/>
              <a:t>, </a:t>
            </a:r>
            <a:r>
              <a:rPr lang="ko-KR" altLang="en-US" dirty="0"/>
              <a:t>매번 새로운 크롬을 열어서 사용하기 때문에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LP Staking</a:t>
            </a:r>
            <a:r>
              <a:rPr lang="ko-KR" altLang="en-US" dirty="0"/>
              <a:t>에 필요한 크롬 확장 프로그램을 매번 다시 깔아줘야 하는 등의 문제가 발생합니다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크롬을 미리 열어 두고</a:t>
            </a:r>
            <a:r>
              <a:rPr lang="en-US" altLang="ko-KR" dirty="0"/>
              <a:t>,</a:t>
            </a:r>
            <a:r>
              <a:rPr lang="ko-KR" altLang="en-US" dirty="0"/>
              <a:t> 이를 이용해 </a:t>
            </a:r>
            <a:r>
              <a:rPr lang="en-US" altLang="ko-KR" dirty="0"/>
              <a:t>Crawling</a:t>
            </a:r>
            <a:r>
              <a:rPr lang="ko-KR" altLang="en-US" dirty="0"/>
              <a:t>을 하면 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● 크롬 미리 열어 두기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FBADF68-2BB1-5C0F-1E11-40D2ACEBF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32" y="2989890"/>
            <a:ext cx="3778497" cy="19703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C79F10-6C08-149B-3D52-60E95AC20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202" y="2479992"/>
            <a:ext cx="2310564" cy="24802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D1711D-99FE-FE68-7FFC-0F65BB94741A}"/>
              </a:ext>
            </a:extLst>
          </p:cNvPr>
          <p:cNvSpPr txBox="1"/>
          <p:nvPr/>
        </p:nvSpPr>
        <p:spPr>
          <a:xfrm>
            <a:off x="4791114" y="376970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3408945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1259075" y="181650"/>
            <a:ext cx="76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2520" b="1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Development Process</a:t>
            </a:r>
            <a:endParaRPr sz="2520" b="1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0" y="880675"/>
            <a:ext cx="9144000" cy="59100"/>
          </a:xfrm>
          <a:prstGeom prst="rect">
            <a:avLst/>
          </a:prstGeom>
          <a:solidFill>
            <a:srgbClr val="9D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50" y="181650"/>
            <a:ext cx="769854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E27FA-EFF2-42C7-AB5C-EDF5415EB0B8}"/>
              </a:ext>
            </a:extLst>
          </p:cNvPr>
          <p:cNvSpPr txBox="1"/>
          <p:nvPr/>
        </p:nvSpPr>
        <p:spPr>
          <a:xfrm>
            <a:off x="309282" y="1219907"/>
            <a:ext cx="8518712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● 필요한 정보 </a:t>
            </a:r>
            <a:r>
              <a:rPr lang="en-US" altLang="ko-KR" dirty="0"/>
              <a:t>Crawling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C2B6A5-6156-8D04-ACE6-0290B0E01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83" y="2016535"/>
            <a:ext cx="4917573" cy="2224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35C7DE-D01B-170E-F625-1A410D187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138" y="2035875"/>
            <a:ext cx="2760698" cy="1455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0240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1259075" y="181650"/>
            <a:ext cx="76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2520" b="1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Development Process</a:t>
            </a:r>
            <a:endParaRPr sz="2520" b="1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0" y="880675"/>
            <a:ext cx="9144000" cy="59100"/>
          </a:xfrm>
          <a:prstGeom prst="rect">
            <a:avLst/>
          </a:prstGeom>
          <a:solidFill>
            <a:srgbClr val="9D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50" y="181650"/>
            <a:ext cx="769854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3E991E-B7E9-AB16-2509-1B50D01BE0E9}"/>
              </a:ext>
            </a:extLst>
          </p:cNvPr>
          <p:cNvSpPr txBox="1"/>
          <p:nvPr/>
        </p:nvSpPr>
        <p:spPr>
          <a:xfrm>
            <a:off x="309282" y="1219907"/>
            <a:ext cx="8518712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● </a:t>
            </a:r>
            <a:r>
              <a:rPr lang="en-US" altLang="ko-KR" dirty="0" err="1"/>
              <a:t>Binance</a:t>
            </a:r>
            <a:r>
              <a:rPr lang="en-US" altLang="ko-KR" dirty="0"/>
              <a:t> API</a:t>
            </a:r>
            <a:r>
              <a:rPr lang="ko-KR" altLang="en-US" dirty="0"/>
              <a:t>를 통해 암호 화폐의 현재 가격 가져오기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3F34F91-28C0-5089-4ED1-39C659689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73" y="1892431"/>
            <a:ext cx="8095129" cy="2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3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9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1259075" y="181650"/>
            <a:ext cx="76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2520" b="1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Development Process</a:t>
            </a:r>
            <a:endParaRPr sz="2520" b="1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0" y="880675"/>
            <a:ext cx="9144000" cy="59100"/>
          </a:xfrm>
          <a:prstGeom prst="rect">
            <a:avLst/>
          </a:prstGeom>
          <a:solidFill>
            <a:srgbClr val="9D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50" y="181650"/>
            <a:ext cx="769854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3E991E-B7E9-AB16-2509-1B50D01BE0E9}"/>
              </a:ext>
            </a:extLst>
          </p:cNvPr>
          <p:cNvSpPr txBox="1"/>
          <p:nvPr/>
        </p:nvSpPr>
        <p:spPr>
          <a:xfrm>
            <a:off x="309282" y="1219907"/>
            <a:ext cx="8518712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● 두 정보를 비교하여 </a:t>
            </a:r>
            <a:r>
              <a:rPr lang="en-US" altLang="ko-KR" dirty="0" err="1"/>
              <a:t>Binance</a:t>
            </a:r>
            <a:r>
              <a:rPr lang="ko-KR" altLang="en-US" dirty="0"/>
              <a:t>에서 암호 화폐 개수를 맞춰주기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Token</a:t>
            </a:r>
            <a:r>
              <a:rPr lang="ko-KR" altLang="en-US" dirty="0"/>
              <a:t>의 암호 화폐의 개수가 더 많다면</a:t>
            </a:r>
            <a:r>
              <a:rPr lang="en-US" altLang="ko-KR" dirty="0"/>
              <a:t>, </a:t>
            </a:r>
            <a:r>
              <a:rPr lang="en-US" altLang="ko-KR" dirty="0" err="1"/>
              <a:t>Binance</a:t>
            </a:r>
            <a:r>
              <a:rPr lang="ko-KR" altLang="en-US" dirty="0"/>
              <a:t>에서 </a:t>
            </a:r>
            <a:r>
              <a:rPr lang="en-US" altLang="ko-KR" dirty="0"/>
              <a:t>Short(</a:t>
            </a:r>
            <a:r>
              <a:rPr lang="ko-KR" altLang="en-US" dirty="0"/>
              <a:t>공매도</a:t>
            </a:r>
            <a:r>
              <a:rPr lang="en-US" altLang="ko-KR" dirty="0"/>
              <a:t>)</a:t>
            </a:r>
            <a:r>
              <a:rPr lang="ko-KR" altLang="en-US" dirty="0"/>
              <a:t>을 통해 조정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Token</a:t>
            </a:r>
            <a:r>
              <a:rPr lang="ko-KR" altLang="en-US" dirty="0"/>
              <a:t>의 암호 화폐의 개수가 더 적다면</a:t>
            </a:r>
            <a:r>
              <a:rPr lang="en-US" altLang="ko-KR" dirty="0"/>
              <a:t>, </a:t>
            </a:r>
            <a:r>
              <a:rPr lang="en-US" altLang="ko-KR" dirty="0" err="1"/>
              <a:t>Binance</a:t>
            </a:r>
            <a:r>
              <a:rPr lang="ko-KR" altLang="en-US" dirty="0"/>
              <a:t>에서 </a:t>
            </a:r>
            <a:r>
              <a:rPr lang="en-US" altLang="ko-KR" dirty="0"/>
              <a:t>Long(</a:t>
            </a:r>
            <a:r>
              <a:rPr lang="ko-KR" altLang="en-US" dirty="0" err="1"/>
              <a:t>공매수</a:t>
            </a:r>
            <a:r>
              <a:rPr lang="en-US" altLang="ko-KR" dirty="0"/>
              <a:t>)</a:t>
            </a:r>
            <a:r>
              <a:rPr lang="ko-KR" altLang="en-US" dirty="0"/>
              <a:t>을 통해 조정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CD629D2-169F-0963-83D0-B82DE3462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60" y="2418744"/>
            <a:ext cx="3172268" cy="6287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44C493-6C88-5151-EE76-1FE07FCA3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60" y="3691245"/>
            <a:ext cx="2991267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721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2230</TotalTime>
  <Words>639</Words>
  <Application>Microsoft Office PowerPoint</Application>
  <PresentationFormat>화면 슬라이드 쇼(16:9)</PresentationFormat>
  <Paragraphs>104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NanumGothic ExtraBold</vt:lpstr>
      <vt:lpstr>Nanum Gothic</vt:lpstr>
      <vt:lpstr>Arial</vt:lpstr>
      <vt:lpstr>Simple Light</vt:lpstr>
      <vt:lpstr>Risk-Free LP Staking System</vt:lpstr>
      <vt:lpstr>What is LP Staking?</vt:lpstr>
      <vt:lpstr>Example</vt:lpstr>
      <vt:lpstr>Initial Thoughts </vt:lpstr>
      <vt:lpstr>Dev Problem &amp; Solution</vt:lpstr>
      <vt:lpstr>Dev Problem &amp; Solution</vt:lpstr>
      <vt:lpstr>Development Process</vt:lpstr>
      <vt:lpstr>Development Process</vt:lpstr>
      <vt:lpstr>Development Process</vt:lpstr>
      <vt:lpstr>Development Process</vt:lpstr>
      <vt:lpstr>Development Process</vt:lpstr>
      <vt:lpstr>Development Process</vt:lpstr>
      <vt:lpstr>Exception</vt:lpstr>
      <vt:lpstr>Flow Chart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Risk-Free LP Staking System</dc:title>
  <cp:lastModifiedBy>허건호</cp:lastModifiedBy>
  <cp:revision>49</cp:revision>
  <dcterms:modified xsi:type="dcterms:W3CDTF">2022-11-12T14:40:07Z</dcterms:modified>
</cp:coreProperties>
</file>